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0" r:id="rId5"/>
    <p:sldId id="264" r:id="rId6"/>
    <p:sldId id="265" r:id="rId7"/>
    <p:sldId id="261" r:id="rId8"/>
    <p:sldId id="266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96327"/>
  </p:normalViewPr>
  <p:slideViewPr>
    <p:cSldViewPr snapToGrid="0">
      <p:cViewPr>
        <p:scale>
          <a:sx n="101" d="100"/>
          <a:sy n="101" d="100"/>
        </p:scale>
        <p:origin x="240" y="6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880A7-1483-BC00-EF75-0E9DC3DB60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C38FE4-63B1-F95D-F489-D2F8744576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19C84B-A7EC-9CEA-45A7-EA22FC230D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85A58-5FC5-CF4A-AEC1-DF809C093AD6}" type="datetimeFigureOut">
              <a:rPr lang="en-US" smtClean="0"/>
              <a:t>3/31/24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C84F66-772B-5E4B-DE12-5253CDC7A8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F4ACBA-C8D8-DB92-5F13-FDD8FFB91C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24253A-1CF5-A642-91BC-1B5F6AFCE3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44220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61171F-5321-8B2B-C38B-29F2CD8C4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C6AF54-741A-57B7-8012-3223112D2D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ABC1D6-5BCB-8E4B-BB75-ED7944B381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85A58-5FC5-CF4A-AEC1-DF809C093AD6}" type="datetimeFigureOut">
              <a:rPr lang="en-US" smtClean="0"/>
              <a:t>3/31/24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285B7D-9921-08EA-AF5A-96C1FB96D0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A39C4E-01D0-F9BE-BBA6-2AED43CABA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24253A-1CF5-A642-91BC-1B5F6AFCE3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8196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2C3327E-0E88-855B-0E78-4FC0EFAD3D3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8EF2BFC-5319-1EC1-057D-9AFBEBFDD1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EF9896-1816-1478-F50B-597F8059EC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85A58-5FC5-CF4A-AEC1-DF809C093AD6}" type="datetimeFigureOut">
              <a:rPr lang="en-US" smtClean="0"/>
              <a:t>3/31/24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D5D51F-7518-E014-3519-388D7CA82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B630A8-9D50-9B0F-07F7-70410E1E2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24253A-1CF5-A642-91BC-1B5F6AFCE3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668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8CEBCD-40AA-3676-A620-38DC56236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3F1DA9-0F28-219C-E088-8574954413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327679-6D8E-77C3-84AA-8F1A343C02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85A58-5FC5-CF4A-AEC1-DF809C093AD6}" type="datetimeFigureOut">
              <a:rPr lang="en-US" smtClean="0"/>
              <a:t>3/31/24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5249C1-CF98-7AD6-AED6-D2CD98354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F04ED5-2489-4D37-C594-CB47CE3C79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24253A-1CF5-A642-91BC-1B5F6AFCE3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14410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A4440C-8352-6DFA-FC24-5C0FC64070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53FBEA-E636-26B9-F511-62FD5EF719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C8969A-647E-E21E-B014-0DF3EE66FC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85A58-5FC5-CF4A-AEC1-DF809C093AD6}" type="datetimeFigureOut">
              <a:rPr lang="en-US" smtClean="0"/>
              <a:t>3/31/24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260934-C8C3-9815-8A05-9E9D83347C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435512-3864-A4F9-A793-574E62DDA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24253A-1CF5-A642-91BC-1B5F6AFCE3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8228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A6F2DB-3881-5601-FDE9-B9A767A333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C8C8B5-53D5-FB0E-0C3B-B614731A63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7788DB-5FEF-52F3-00D3-383CCDF16B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84358A-3B84-8675-01A7-D4D52E5A78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85A58-5FC5-CF4A-AEC1-DF809C093AD6}" type="datetimeFigureOut">
              <a:rPr lang="en-US" smtClean="0"/>
              <a:t>3/31/24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187FFB-7CC1-BF1A-1CED-2348841C20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89708E-AD8E-96E6-2100-85D6F72D0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24253A-1CF5-A642-91BC-1B5F6AFCE3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3766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3610A-0CFA-F21C-6B91-A6B26D7943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626EEE-431B-B706-ADF6-213D7ECD61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F0A8E2-B3AF-A45A-75EF-98DC29405F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AAA7B85-60E7-611D-13F8-6D270D1BAF3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CD6A529-EDE5-ABD9-C5F6-3F53CAA5C1C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CEB3B9A-7D79-695E-90BC-71205CE14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85A58-5FC5-CF4A-AEC1-DF809C093AD6}" type="datetimeFigureOut">
              <a:rPr lang="en-US" smtClean="0"/>
              <a:t>3/31/24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3A651FB-9E58-35F4-79BA-4988BBAFE3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AE6249B-108B-2DA4-1929-9EB08654F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24253A-1CF5-A642-91BC-1B5F6AFCE3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0628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842277-D0FE-C080-0BC9-72AA1D713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C0D511-B35E-EA1A-34BA-F2DA336ED6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85A58-5FC5-CF4A-AEC1-DF809C093AD6}" type="datetimeFigureOut">
              <a:rPr lang="en-US" smtClean="0"/>
              <a:t>3/31/24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A38FC6-1CCE-3BFD-99C3-4446284122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9CC65D-211B-3353-6AEE-78AE32AC5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24253A-1CF5-A642-91BC-1B5F6AFCE3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4385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AFFA7FA-65E3-F06B-BC29-0813F57415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85A58-5FC5-CF4A-AEC1-DF809C093AD6}" type="datetimeFigureOut">
              <a:rPr lang="en-US" smtClean="0"/>
              <a:t>3/31/24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61CD22F-5706-2AF8-09EF-26377594F7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E0D9E6-164E-8845-F8D0-11A9E9D72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24253A-1CF5-A642-91BC-1B5F6AFCE3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5627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31E29F-F6EE-5A2E-0155-827C77DBB9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10AD04-6FDB-7ABC-8012-B863C60F4C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852F69-E357-6B9B-D3EA-D57EB49A9D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7E48F3-5647-8334-BF5C-ECC1090B50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85A58-5FC5-CF4A-AEC1-DF809C093AD6}" type="datetimeFigureOut">
              <a:rPr lang="en-US" smtClean="0"/>
              <a:t>3/31/24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F9DDAE-4328-4C24-AD26-0F6292E57B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E8318E-7C5A-350C-7A9F-9FB36A0EB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24253A-1CF5-A642-91BC-1B5F6AFCE3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4984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F2407B-2C7A-0BCE-CEC2-AE4AD22B59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2425BD4-0B73-E27F-EEA1-CF7199B111D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861CF3-3CC3-03B4-F159-AFEAD6D328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D74A46-5B76-13C8-3835-095AB03398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85A58-5FC5-CF4A-AEC1-DF809C093AD6}" type="datetimeFigureOut">
              <a:rPr lang="en-US" smtClean="0"/>
              <a:t>3/31/24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4D0B5E-0BEF-36D0-D3A3-C83E511405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19B2F4-6E32-3D19-1751-F297FE47FB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24253A-1CF5-A642-91BC-1B5F6AFCE3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173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D7AF0B7-16CE-F238-8CB5-6B1CBCDD15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6A6CDF-12A8-D2BD-189B-F372B3D41B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053294-C544-11EC-314C-98DBF756DD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D685A58-5FC5-CF4A-AEC1-DF809C093AD6}" type="datetimeFigureOut">
              <a:rPr lang="en-US" smtClean="0"/>
              <a:t>3/31/24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2D050D-E6C6-ECDB-A216-3B9BE02174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F38763-F72E-7298-438E-2333B9A4DB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024253A-1CF5-A642-91BC-1B5F6AFCE3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4487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svg"/><Relationship Id="rId9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SWMketCDtGc?si=rcY9x6ajZ3BxfALv" TargetMode="External"/><Relationship Id="rId2" Type="http://schemas.openxmlformats.org/officeDocument/2006/relationships/hyperlink" Target="https://morphosource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iscourse.slicer.org/" TargetMode="External"/><Relationship Id="rId5" Type="http://schemas.openxmlformats.org/officeDocument/2006/relationships/hyperlink" Target="https://github.com/SlicerMorph/Tutorials/tree/main?tab=readme-ov-file" TargetMode="External"/><Relationship Id="rId4" Type="http://schemas.openxmlformats.org/officeDocument/2006/relationships/hyperlink" Target="https://slicer.readthedocs.io/en/latest/index.htm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D37835-B1B4-EEC2-3F4F-233ABDD5A24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3D Slicer 2-Day Workshop</a:t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8CB160-C4E0-C29F-54E2-5563A4A523E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The George Washington University</a:t>
            </a:r>
          </a:p>
          <a:p>
            <a:r>
              <a:rPr lang="en-US" dirty="0"/>
              <a:t>4/1 &amp; 4/3</a:t>
            </a:r>
          </a:p>
        </p:txBody>
      </p:sp>
    </p:spTree>
    <p:extLst>
      <p:ext uri="{BB962C8B-B14F-4D97-AF65-F5344CB8AC3E}">
        <p14:creationId xmlns:p14="http://schemas.microsoft.com/office/powerpoint/2010/main" val="8974065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1505B3BF-A851-92A9-6775-37403C6BA9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287" b="-3287"/>
          <a:stretch/>
        </p:blipFill>
        <p:spPr>
          <a:xfrm>
            <a:off x="0" y="0"/>
            <a:ext cx="12192000" cy="7881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1670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842AC-2FFB-1A2E-DCAC-40E29CF39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A308-1254-71F5-505C-44E2EFD3B6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88E576-65FE-23AB-1BA5-ED47807485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03" b="-3303"/>
          <a:stretch/>
        </p:blipFill>
        <p:spPr>
          <a:xfrm>
            <a:off x="0" y="0"/>
            <a:ext cx="12192000" cy="7881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0162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C57882-0F85-5537-6808-28D1B94352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18795"/>
          </a:xfrm>
        </p:spPr>
        <p:txBody>
          <a:bodyPr>
            <a:normAutofit fontScale="90000"/>
          </a:bodyPr>
          <a:lstStyle/>
          <a:p>
            <a:r>
              <a:rPr lang="en-US" dirty="0"/>
              <a:t>3D Slicer Terminology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07BA83-DC93-EE24-7D8D-D7C435B1A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43000"/>
            <a:ext cx="10515600" cy="5349875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/>
              <a:t>Scene</a:t>
            </a:r>
            <a:r>
              <a:rPr lang="en-US" dirty="0"/>
              <a:t> – a project repository with a collection of data nodes</a:t>
            </a:r>
          </a:p>
          <a:p>
            <a:pPr lvl="1"/>
            <a:r>
              <a:rPr lang="en-US" dirty="0"/>
              <a:t>Commonly saved as a .</a:t>
            </a:r>
            <a:r>
              <a:rPr lang="en-US" dirty="0" err="1"/>
              <a:t>mrml</a:t>
            </a:r>
            <a:r>
              <a:rPr lang="en-US" dirty="0"/>
              <a:t> or .</a:t>
            </a:r>
            <a:r>
              <a:rPr lang="en-US" dirty="0" err="1"/>
              <a:t>mrb</a:t>
            </a:r>
            <a:r>
              <a:rPr lang="en-US" dirty="0"/>
              <a:t> file</a:t>
            </a:r>
          </a:p>
          <a:p>
            <a:pPr lvl="1"/>
            <a:r>
              <a:rPr lang="en-US" dirty="0"/>
              <a:t>This is the file you load up to resume a saved project</a:t>
            </a:r>
          </a:p>
          <a:p>
            <a:pPr lvl="1"/>
            <a:endParaRPr lang="en-US" dirty="0"/>
          </a:p>
          <a:p>
            <a:r>
              <a:rPr lang="en-US" b="1" dirty="0"/>
              <a:t>Node</a:t>
            </a:r>
            <a:r>
              <a:rPr lang="en-US" dirty="0"/>
              <a:t> – any object or data set loaded into the scene (i.e., volume, segmentation, point list, etc.)</a:t>
            </a:r>
          </a:p>
          <a:p>
            <a:pPr lvl="1"/>
            <a:r>
              <a:rPr lang="en-US" dirty="0"/>
              <a:t>When saving, you save the scene and the individual data nodes</a:t>
            </a:r>
          </a:p>
          <a:p>
            <a:pPr lvl="1"/>
            <a:endParaRPr lang="en-US" dirty="0"/>
          </a:p>
          <a:p>
            <a:r>
              <a:rPr lang="en-US" b="1" dirty="0"/>
              <a:t>Module</a:t>
            </a:r>
            <a:r>
              <a:rPr lang="en-US" dirty="0"/>
              <a:t> – An independent “tool” that provides a set of functions for creating or manipulating data (i.e., Data module, Segment Editor module, Transforms module)</a:t>
            </a:r>
          </a:p>
          <a:p>
            <a:pPr lvl="1"/>
            <a:r>
              <a:rPr lang="en-US" dirty="0"/>
              <a:t>3D Slicer comes with 100+ built-in modules with many more available to download</a:t>
            </a:r>
          </a:p>
          <a:p>
            <a:pPr lvl="1"/>
            <a:endParaRPr lang="en-US" dirty="0"/>
          </a:p>
          <a:p>
            <a:r>
              <a:rPr lang="en-US" b="1" dirty="0"/>
              <a:t>Extension</a:t>
            </a:r>
            <a:r>
              <a:rPr lang="en-US" dirty="0"/>
              <a:t> – A collection of related modules that can be downloaded and installed into 3D Slicer using the Extensions module</a:t>
            </a:r>
          </a:p>
        </p:txBody>
      </p:sp>
    </p:spTree>
    <p:extLst>
      <p:ext uri="{BB962C8B-B14F-4D97-AF65-F5344CB8AC3E}">
        <p14:creationId xmlns:p14="http://schemas.microsoft.com/office/powerpoint/2010/main" val="2226916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C53CC8-D3CE-1FDF-FEB0-BFF75E62FE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82040"/>
            <a:ext cx="10515600" cy="5669280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/>
              <a:t>CT scanning </a:t>
            </a:r>
            <a:r>
              <a:rPr lang="en-US" dirty="0"/>
              <a:t>– a method of combining x-ray imaging and computer technology to generate cross-sectional images of an object</a:t>
            </a:r>
          </a:p>
          <a:p>
            <a:r>
              <a:rPr lang="en-US" b="1" dirty="0"/>
              <a:t>Image Stack </a:t>
            </a:r>
            <a:r>
              <a:rPr lang="en-US" dirty="0"/>
              <a:t>– a series of black and white cross-sectional images that contain computed-tomography data</a:t>
            </a:r>
          </a:p>
          <a:p>
            <a:pPr lvl="1"/>
            <a:r>
              <a:rPr lang="en-US" dirty="0"/>
              <a:t>Common formats are standard image formats (.</a:t>
            </a:r>
            <a:r>
              <a:rPr lang="en-US" dirty="0" err="1"/>
              <a:t>png</a:t>
            </a:r>
            <a:r>
              <a:rPr lang="en-US" dirty="0"/>
              <a:t>, .jpg, .bmp, .</a:t>
            </a:r>
            <a:r>
              <a:rPr lang="en-US" dirty="0" err="1"/>
              <a:t>tif</a:t>
            </a:r>
            <a:r>
              <a:rPr lang="en-US" dirty="0"/>
              <a:t> ) or DICOM (.</a:t>
            </a:r>
            <a:r>
              <a:rPr lang="en-US" dirty="0" err="1"/>
              <a:t>dcm</a:t>
            </a:r>
            <a:r>
              <a:rPr lang="en-US" dirty="0"/>
              <a:t>)</a:t>
            </a:r>
          </a:p>
          <a:p>
            <a:r>
              <a:rPr lang="en-US" b="1" dirty="0"/>
              <a:t>Volume Node </a:t>
            </a:r>
            <a:r>
              <a:rPr lang="en-US" dirty="0"/>
              <a:t>– image stacks are represented as a scalar volume node</a:t>
            </a:r>
          </a:p>
          <a:p>
            <a:pPr lvl="1"/>
            <a:r>
              <a:rPr lang="en-US" dirty="0"/>
              <a:t>Saved as a .</a:t>
            </a:r>
            <a:r>
              <a:rPr lang="en-US" dirty="0" err="1"/>
              <a:t>nrrd</a:t>
            </a:r>
            <a:r>
              <a:rPr lang="en-US" dirty="0"/>
              <a:t> file</a:t>
            </a:r>
          </a:p>
          <a:p>
            <a:r>
              <a:rPr lang="en-US" b="1" dirty="0"/>
              <a:t>Voxel </a:t>
            </a:r>
            <a:r>
              <a:rPr lang="en-US" dirty="0"/>
              <a:t>– a 3D pixel with XYZ dimensions</a:t>
            </a:r>
            <a:endParaRPr lang="en-US" b="1" dirty="0"/>
          </a:p>
          <a:p>
            <a:r>
              <a:rPr lang="en-US" b="1" dirty="0"/>
              <a:t>Image Spacing</a:t>
            </a:r>
            <a:r>
              <a:rPr lang="en-US" dirty="0"/>
              <a:t> - the resolution of a CT scan; aka the XYZ dimensions of a voxel</a:t>
            </a:r>
          </a:p>
          <a:p>
            <a:pPr lvl="1"/>
            <a:r>
              <a:rPr lang="en-US" dirty="0"/>
              <a:t>Needed to take accurate measurements from CT scans</a:t>
            </a:r>
          </a:p>
          <a:p>
            <a:r>
              <a:rPr lang="en-US" b="1" dirty="0"/>
              <a:t>Isotropy vs Anisotropy </a:t>
            </a:r>
            <a:r>
              <a:rPr lang="en-US" dirty="0"/>
              <a:t>– isotropic data have the same image spacing in the XYZ directions; but when they differ the data is anisotropic</a:t>
            </a:r>
          </a:p>
          <a:p>
            <a:pPr lvl="1"/>
            <a:r>
              <a:rPr lang="en-US" dirty="0"/>
              <a:t>Anisotropy in the Z dimension is common for a lot medical CT scans</a:t>
            </a:r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9737A36-F440-7315-08A2-94E49A845E49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5187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Computed Tomograph (CT) Terminology</a:t>
            </a:r>
          </a:p>
        </p:txBody>
      </p:sp>
    </p:spTree>
    <p:extLst>
      <p:ext uri="{BB962C8B-B14F-4D97-AF65-F5344CB8AC3E}">
        <p14:creationId xmlns:p14="http://schemas.microsoft.com/office/powerpoint/2010/main" val="30783543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C53CC8-D3CE-1FDF-FEB0-BFF75E62FE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82040"/>
            <a:ext cx="10515600" cy="5775960"/>
          </a:xfrm>
        </p:spPr>
        <p:txBody>
          <a:bodyPr>
            <a:normAutofit/>
          </a:bodyPr>
          <a:lstStyle/>
          <a:p>
            <a:r>
              <a:rPr lang="en-US" b="1" dirty="0"/>
              <a:t>Volume Rendering </a:t>
            </a:r>
            <a:r>
              <a:rPr lang="en-US" dirty="0"/>
              <a:t>– a 3D visualization of the volume node</a:t>
            </a:r>
          </a:p>
          <a:p>
            <a:pPr lvl="1"/>
            <a:r>
              <a:rPr lang="en-US" dirty="0"/>
              <a:t>Presets can be used to attribute grey-scale values with different colors</a:t>
            </a:r>
          </a:p>
          <a:p>
            <a:pPr lvl="1"/>
            <a:r>
              <a:rPr lang="en-US" dirty="0"/>
              <a:t>Can </a:t>
            </a:r>
            <a:r>
              <a:rPr lang="en-US" b="1" dirty="0"/>
              <a:t>NOT </a:t>
            </a:r>
            <a:r>
              <a:rPr lang="en-US" dirty="0"/>
              <a:t>be saved as a 3D model; purely for visualization</a:t>
            </a:r>
          </a:p>
          <a:p>
            <a:r>
              <a:rPr lang="en-US" b="1" dirty="0"/>
              <a:t>Segmenting </a:t>
            </a:r>
            <a:r>
              <a:rPr lang="en-US" dirty="0"/>
              <a:t>– the annotation of voxels to delineate structures</a:t>
            </a:r>
          </a:p>
          <a:p>
            <a:r>
              <a:rPr lang="en-US" b="1" dirty="0"/>
              <a:t>Segmentation Node </a:t>
            </a:r>
            <a:r>
              <a:rPr lang="en-US" dirty="0"/>
              <a:t>– a data node that contains multiple segments, each of which typically represents a different structure</a:t>
            </a:r>
          </a:p>
          <a:p>
            <a:pPr lvl="1"/>
            <a:r>
              <a:rPr lang="en-US" dirty="0"/>
              <a:t>Can be visualized in 3D, saved as a 3D model, and quantitatively analyzed</a:t>
            </a:r>
          </a:p>
          <a:p>
            <a:r>
              <a:rPr lang="en-US" b="1" dirty="0"/>
              <a:t>Model </a:t>
            </a:r>
            <a:r>
              <a:rPr lang="en-US" dirty="0"/>
              <a:t>– a 3D surface representation of an object; in 3D Slicer it’s typically a representation of a segment</a:t>
            </a:r>
          </a:p>
          <a:p>
            <a:pPr lvl="1"/>
            <a:r>
              <a:rPr lang="en-US" dirty="0"/>
              <a:t>Commonly saved as a .ply, .</a:t>
            </a:r>
            <a:r>
              <a:rPr lang="en-US" dirty="0" err="1"/>
              <a:t>stl</a:t>
            </a:r>
            <a:r>
              <a:rPr lang="en-US" dirty="0"/>
              <a:t>, or .obj – these formats are broadly applicable outside of 3D Slicer</a:t>
            </a:r>
          </a:p>
          <a:p>
            <a:pPr lvl="1"/>
            <a:r>
              <a:rPr lang="en-US" dirty="0"/>
              <a:t>Models generated elsewhere can be loaded into Slicer (photogrammetry, CAD models, etc.) but </a:t>
            </a:r>
            <a:r>
              <a:rPr lang="en-US" b="1" dirty="0"/>
              <a:t>BEWARE</a:t>
            </a:r>
            <a:r>
              <a:rPr lang="en-US" dirty="0"/>
              <a:t> resolution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9737A36-F440-7315-08A2-94E49A845E49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5187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Computed Tomograph (CT) Terminology</a:t>
            </a:r>
          </a:p>
        </p:txBody>
      </p:sp>
    </p:spTree>
    <p:extLst>
      <p:ext uri="{BB962C8B-B14F-4D97-AF65-F5344CB8AC3E}">
        <p14:creationId xmlns:p14="http://schemas.microsoft.com/office/powerpoint/2010/main" val="37897611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255C974-E132-558F-9BF6-77F806D15F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18795"/>
          </a:xfrm>
        </p:spPr>
        <p:txBody>
          <a:bodyPr>
            <a:normAutofit fontScale="90000"/>
          </a:bodyPr>
          <a:lstStyle/>
          <a:p>
            <a:r>
              <a:rPr lang="en-US" dirty="0"/>
              <a:t>Workflow for computed tomography (CT)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847836-CAC2-B1C8-4366-E90EDD97884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5684" y="2194983"/>
            <a:ext cx="1612947" cy="1297544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7100872C-CBE0-5A90-AF25-A7BF793F3FC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-11036" t="-5288" r="-11036" b="-14487"/>
          <a:stretch/>
        </p:blipFill>
        <p:spPr>
          <a:xfrm>
            <a:off x="3175001" y="2376008"/>
            <a:ext cx="1068396" cy="104828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77BEA8A-8FAE-7408-FED3-7816C234C1D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-3385"/>
          <a:stretch/>
        </p:blipFill>
        <p:spPr>
          <a:xfrm>
            <a:off x="4968680" y="1100831"/>
            <a:ext cx="2109802" cy="123522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F456EF3-6171-06B5-8EDB-5D9448E7C90C}"/>
              </a:ext>
            </a:extLst>
          </p:cNvPr>
          <p:cNvSpPr txBox="1"/>
          <p:nvPr/>
        </p:nvSpPr>
        <p:spPr>
          <a:xfrm>
            <a:off x="446644" y="1917734"/>
            <a:ext cx="1405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 Stack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36304A1-0D13-D5CB-F75D-5AA3BCEF51A2}"/>
              </a:ext>
            </a:extLst>
          </p:cNvPr>
          <p:cNvSpPr txBox="1"/>
          <p:nvPr/>
        </p:nvSpPr>
        <p:spPr>
          <a:xfrm>
            <a:off x="3175000" y="2006676"/>
            <a:ext cx="1068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3D Slicer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AA867B6-1039-D2BB-F7A3-22835D4997E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908" t="17903" r="4821" b="12443"/>
          <a:stretch/>
        </p:blipFill>
        <p:spPr>
          <a:xfrm>
            <a:off x="5037760" y="3373946"/>
            <a:ext cx="2040722" cy="81370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55163F7-80D0-219F-9776-ACF240E6C5FC}"/>
              </a:ext>
            </a:extLst>
          </p:cNvPr>
          <p:cNvSpPr txBox="1"/>
          <p:nvPr/>
        </p:nvSpPr>
        <p:spPr>
          <a:xfrm>
            <a:off x="5079409" y="994841"/>
            <a:ext cx="1999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Volume Rendering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0A2C014-5477-50C1-A3EC-3E3FADDBA1F3}"/>
              </a:ext>
            </a:extLst>
          </p:cNvPr>
          <p:cNvSpPr txBox="1"/>
          <p:nvPr/>
        </p:nvSpPr>
        <p:spPr>
          <a:xfrm>
            <a:off x="5295460" y="3059668"/>
            <a:ext cx="1362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Segmenting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043A7F8-9EA3-EABB-CB30-1107FDE6FD8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12199" y="5708194"/>
            <a:ext cx="2230374" cy="95906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B4E548A-8FB5-DB44-44A3-E61DE6C5D6E4}"/>
              </a:ext>
            </a:extLst>
          </p:cNvPr>
          <p:cNvSpPr txBox="1"/>
          <p:nvPr/>
        </p:nvSpPr>
        <p:spPr>
          <a:xfrm>
            <a:off x="5953040" y="5435271"/>
            <a:ext cx="1738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Export to Model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BDAB58F-92DC-AE01-6AF1-C7F40042BF6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887620" y="-1354770"/>
            <a:ext cx="2011681" cy="108487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03C0F72-234E-2F40-8F4A-AA64CC17612C}"/>
              </a:ext>
            </a:extLst>
          </p:cNvPr>
          <p:cNvSpPr txBox="1"/>
          <p:nvPr/>
        </p:nvSpPr>
        <p:spPr>
          <a:xfrm>
            <a:off x="-387735" y="-1828031"/>
            <a:ext cx="953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Analyze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91B17BE5-2075-410D-B2A9-B90AAF49B3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4299" y="5158039"/>
            <a:ext cx="1556635" cy="1556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1976204-4E98-7838-186B-9B0FE60CDF68}"/>
              </a:ext>
            </a:extLst>
          </p:cNvPr>
          <p:cNvSpPr txBox="1"/>
          <p:nvPr/>
        </p:nvSpPr>
        <p:spPr>
          <a:xfrm>
            <a:off x="10105447" y="4973373"/>
            <a:ext cx="1270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3D Printing</a:t>
            </a:r>
          </a:p>
        </p:txBody>
      </p:sp>
      <p:pic>
        <p:nvPicPr>
          <p:cNvPr id="23" name="Graphic 22" descr="Ruler with solid fill">
            <a:extLst>
              <a:ext uri="{FF2B5EF4-FFF2-40B4-BE49-F238E27FC236}">
                <a16:creationId xmlns:a16="http://schemas.microsoft.com/office/drawing/2014/main" id="{CD2EB3A5-DEDD-5D8F-A622-C8C0A00DE0E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723651" y="1380481"/>
            <a:ext cx="914400" cy="9144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75D79959-699F-77D6-7C45-62F4520607C1}"/>
              </a:ext>
            </a:extLst>
          </p:cNvPr>
          <p:cNvSpPr txBox="1"/>
          <p:nvPr/>
        </p:nvSpPr>
        <p:spPr>
          <a:xfrm>
            <a:off x="8070086" y="1011149"/>
            <a:ext cx="2346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Linear Measurements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95C3577E-3C0E-C914-6B06-56F887A8AF6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-5269" r="1"/>
          <a:stretch/>
        </p:blipFill>
        <p:spPr>
          <a:xfrm>
            <a:off x="9409621" y="2556172"/>
            <a:ext cx="2046266" cy="1048287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3C2B0751-4C7B-2BD4-2B64-E094B6C83A91}"/>
              </a:ext>
            </a:extLst>
          </p:cNvPr>
          <p:cNvSpPr txBox="1"/>
          <p:nvPr/>
        </p:nvSpPr>
        <p:spPr>
          <a:xfrm>
            <a:off x="9459124" y="2155849"/>
            <a:ext cx="20462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Segment Statistics</a:t>
            </a:r>
          </a:p>
        </p:txBody>
      </p:sp>
      <p:pic>
        <p:nvPicPr>
          <p:cNvPr id="2058" name="Picture 10" descr="Mandibular 3D surface, landmark and semilandmark templates. Light blue... |  Download Scientific Diagram">
            <a:extLst>
              <a:ext uri="{FF2B5EF4-FFF2-40B4-BE49-F238E27FC236}">
                <a16:creationId xmlns:a16="http://schemas.microsoft.com/office/drawing/2014/main" id="{463FD4E7-1E3D-CBF0-C1F1-5A74880179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451"/>
          <a:stretch/>
        </p:blipFill>
        <p:spPr bwMode="auto">
          <a:xfrm flipH="1">
            <a:off x="7767718" y="4611320"/>
            <a:ext cx="1955618" cy="864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A1254321-D1FA-E2B2-8BAC-FC55D1096BD5}"/>
              </a:ext>
            </a:extLst>
          </p:cNvPr>
          <p:cNvSpPr txBox="1"/>
          <p:nvPr/>
        </p:nvSpPr>
        <p:spPr>
          <a:xfrm>
            <a:off x="7646853" y="4222766"/>
            <a:ext cx="23774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Landmarking for GMM</a:t>
            </a:r>
          </a:p>
        </p:txBody>
      </p:sp>
      <p:cxnSp>
        <p:nvCxnSpPr>
          <p:cNvPr id="29" name="Curved Connector 28">
            <a:extLst>
              <a:ext uri="{FF2B5EF4-FFF2-40B4-BE49-F238E27FC236}">
                <a16:creationId xmlns:a16="http://schemas.microsoft.com/office/drawing/2014/main" id="{CBDCB4AE-23F8-B044-0244-2DD4549281D2}"/>
              </a:ext>
            </a:extLst>
          </p:cNvPr>
          <p:cNvCxnSpPr>
            <a:cxnSpLocks/>
            <a:stCxn id="5" idx="3"/>
            <a:endCxn id="10" idx="1"/>
          </p:cNvCxnSpPr>
          <p:nvPr/>
        </p:nvCxnSpPr>
        <p:spPr>
          <a:xfrm>
            <a:off x="2058631" y="2843755"/>
            <a:ext cx="1116370" cy="56397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Curved Connector 31">
            <a:extLst>
              <a:ext uri="{FF2B5EF4-FFF2-40B4-BE49-F238E27FC236}">
                <a16:creationId xmlns:a16="http://schemas.microsoft.com/office/drawing/2014/main" id="{26254E57-94A5-6BBE-0A65-3704164B9F60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 flipV="1">
            <a:off x="4243397" y="1718445"/>
            <a:ext cx="725283" cy="1181707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Curved Connector 33">
            <a:extLst>
              <a:ext uri="{FF2B5EF4-FFF2-40B4-BE49-F238E27FC236}">
                <a16:creationId xmlns:a16="http://schemas.microsoft.com/office/drawing/2014/main" id="{4A9C7F64-4EEF-E13D-E884-E7380D0AD503}"/>
              </a:ext>
            </a:extLst>
          </p:cNvPr>
          <p:cNvCxnSpPr>
            <a:cxnSpLocks/>
            <a:stCxn id="10" idx="3"/>
            <a:endCxn id="14" idx="1"/>
          </p:cNvCxnSpPr>
          <p:nvPr/>
        </p:nvCxnSpPr>
        <p:spPr>
          <a:xfrm>
            <a:off x="4243397" y="2900152"/>
            <a:ext cx="794363" cy="880645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Curved Connector 35">
            <a:extLst>
              <a:ext uri="{FF2B5EF4-FFF2-40B4-BE49-F238E27FC236}">
                <a16:creationId xmlns:a16="http://schemas.microsoft.com/office/drawing/2014/main" id="{89ACDF65-6F41-6D19-3352-9670D3F715F0}"/>
              </a:ext>
            </a:extLst>
          </p:cNvPr>
          <p:cNvCxnSpPr>
            <a:cxnSpLocks/>
            <a:stCxn id="14" idx="2"/>
            <a:endCxn id="17" idx="1"/>
          </p:cNvCxnSpPr>
          <p:nvPr/>
        </p:nvCxnSpPr>
        <p:spPr>
          <a:xfrm rot="5400000">
            <a:off x="4885121" y="5014725"/>
            <a:ext cx="2000078" cy="345922"/>
          </a:xfrm>
          <a:prstGeom prst="curvedConnector4">
            <a:avLst>
              <a:gd name="adj1" fmla="val 38012"/>
              <a:gd name="adj2" fmla="val 166084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Curved Connector 37">
            <a:extLst>
              <a:ext uri="{FF2B5EF4-FFF2-40B4-BE49-F238E27FC236}">
                <a16:creationId xmlns:a16="http://schemas.microsoft.com/office/drawing/2014/main" id="{D4DAEB72-DD60-EC49-73A4-34ED3E0F0A6F}"/>
              </a:ext>
            </a:extLst>
          </p:cNvPr>
          <p:cNvCxnSpPr>
            <a:stCxn id="17" idx="3"/>
            <a:endCxn id="2054" idx="1"/>
          </p:cNvCxnSpPr>
          <p:nvPr/>
        </p:nvCxnSpPr>
        <p:spPr>
          <a:xfrm flipV="1">
            <a:off x="7942573" y="5936357"/>
            <a:ext cx="2081726" cy="251368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Curved Connector 41">
            <a:extLst>
              <a:ext uri="{FF2B5EF4-FFF2-40B4-BE49-F238E27FC236}">
                <a16:creationId xmlns:a16="http://schemas.microsoft.com/office/drawing/2014/main" id="{2D2AF6D8-86B3-B4D7-D6B4-F86B6F7B6B2B}"/>
              </a:ext>
            </a:extLst>
          </p:cNvPr>
          <p:cNvCxnSpPr>
            <a:stCxn id="14" idx="3"/>
            <a:endCxn id="2058" idx="3"/>
          </p:cNvCxnSpPr>
          <p:nvPr/>
        </p:nvCxnSpPr>
        <p:spPr>
          <a:xfrm>
            <a:off x="7078482" y="3780797"/>
            <a:ext cx="689236" cy="1262838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Curved Connector 43">
            <a:extLst>
              <a:ext uri="{FF2B5EF4-FFF2-40B4-BE49-F238E27FC236}">
                <a16:creationId xmlns:a16="http://schemas.microsoft.com/office/drawing/2014/main" id="{849C0EA0-BA28-B49D-7443-6F23B2C6C980}"/>
              </a:ext>
            </a:extLst>
          </p:cNvPr>
          <p:cNvCxnSpPr>
            <a:stCxn id="14" idx="3"/>
            <a:endCxn id="25" idx="1"/>
          </p:cNvCxnSpPr>
          <p:nvPr/>
        </p:nvCxnSpPr>
        <p:spPr>
          <a:xfrm flipV="1">
            <a:off x="7078482" y="3080316"/>
            <a:ext cx="2331139" cy="700481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Curved Connector 45">
            <a:extLst>
              <a:ext uri="{FF2B5EF4-FFF2-40B4-BE49-F238E27FC236}">
                <a16:creationId xmlns:a16="http://schemas.microsoft.com/office/drawing/2014/main" id="{FF6C5335-6089-A807-C32B-42AE18D8EFE3}"/>
              </a:ext>
            </a:extLst>
          </p:cNvPr>
          <p:cNvCxnSpPr>
            <a:stCxn id="14" idx="3"/>
            <a:endCxn id="23" idx="1"/>
          </p:cNvCxnSpPr>
          <p:nvPr/>
        </p:nvCxnSpPr>
        <p:spPr>
          <a:xfrm flipV="1">
            <a:off x="7078482" y="1837681"/>
            <a:ext cx="1645169" cy="1943116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Curved Connector 47">
            <a:extLst>
              <a:ext uri="{FF2B5EF4-FFF2-40B4-BE49-F238E27FC236}">
                <a16:creationId xmlns:a16="http://schemas.microsoft.com/office/drawing/2014/main" id="{6505FF7E-CE42-D0D1-7FA2-584A0BE7EB71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7078482" y="1718445"/>
            <a:ext cx="1645169" cy="119236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Curved Connector 56">
            <a:extLst>
              <a:ext uri="{FF2B5EF4-FFF2-40B4-BE49-F238E27FC236}">
                <a16:creationId xmlns:a16="http://schemas.microsoft.com/office/drawing/2014/main" id="{A2B1D03E-F647-0B46-0BC9-5269A39B1C8B}"/>
              </a:ext>
            </a:extLst>
          </p:cNvPr>
          <p:cNvCxnSpPr>
            <a:cxnSpLocks/>
            <a:stCxn id="11" idx="3"/>
            <a:endCxn id="27" idx="0"/>
          </p:cNvCxnSpPr>
          <p:nvPr/>
        </p:nvCxnSpPr>
        <p:spPr>
          <a:xfrm>
            <a:off x="7078482" y="1718445"/>
            <a:ext cx="1757094" cy="2504321"/>
          </a:xfrm>
          <a:prstGeom prst="curvedConnector2">
            <a:avLst/>
          </a:prstGeom>
          <a:ln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48" name="Picture 2047">
            <a:extLst>
              <a:ext uri="{FF2B5EF4-FFF2-40B4-BE49-F238E27FC236}">
                <a16:creationId xmlns:a16="http://schemas.microsoft.com/office/drawing/2014/main" id="{F86BCB4D-293C-E18F-3868-1465AE4CE1CB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9690" y="4743323"/>
            <a:ext cx="1498011" cy="1506825"/>
          </a:xfrm>
          <a:prstGeom prst="rect">
            <a:avLst/>
          </a:prstGeom>
        </p:spPr>
      </p:pic>
      <p:cxnSp>
        <p:nvCxnSpPr>
          <p:cNvPr id="2050" name="Curved Connector 2049">
            <a:extLst>
              <a:ext uri="{FF2B5EF4-FFF2-40B4-BE49-F238E27FC236}">
                <a16:creationId xmlns:a16="http://schemas.microsoft.com/office/drawing/2014/main" id="{3AB8312F-B22E-5541-B0B6-C60E3DF2B695}"/>
              </a:ext>
            </a:extLst>
          </p:cNvPr>
          <p:cNvCxnSpPr>
            <a:stCxn id="2048" idx="0"/>
            <a:endCxn id="5" idx="2"/>
          </p:cNvCxnSpPr>
          <p:nvPr/>
        </p:nvCxnSpPr>
        <p:spPr>
          <a:xfrm rot="16200000" flipV="1">
            <a:off x="710029" y="4034656"/>
            <a:ext cx="1250796" cy="166538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51" name="TextBox 2050">
            <a:extLst>
              <a:ext uri="{FF2B5EF4-FFF2-40B4-BE49-F238E27FC236}">
                <a16:creationId xmlns:a16="http://schemas.microsoft.com/office/drawing/2014/main" id="{6A4D883C-4895-A27C-2CAF-0EB4549D92DE}"/>
              </a:ext>
            </a:extLst>
          </p:cNvPr>
          <p:cNvSpPr txBox="1"/>
          <p:nvPr/>
        </p:nvSpPr>
        <p:spPr>
          <a:xfrm>
            <a:off x="2050449" y="2920683"/>
            <a:ext cx="11807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err="1"/>
              <a:t>ImageStacks</a:t>
            </a:r>
            <a:endParaRPr lang="en-US" sz="1400" i="1" dirty="0"/>
          </a:p>
        </p:txBody>
      </p:sp>
      <p:sp>
        <p:nvSpPr>
          <p:cNvPr id="2055" name="TextBox 2054">
            <a:extLst>
              <a:ext uri="{FF2B5EF4-FFF2-40B4-BE49-F238E27FC236}">
                <a16:creationId xmlns:a16="http://schemas.microsoft.com/office/drawing/2014/main" id="{0A40FC6B-012E-1B63-C754-1658120C9180}"/>
              </a:ext>
            </a:extLst>
          </p:cNvPr>
          <p:cNvSpPr txBox="1"/>
          <p:nvPr/>
        </p:nvSpPr>
        <p:spPr>
          <a:xfrm>
            <a:off x="4573755" y="2296877"/>
            <a:ext cx="15972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/>
              <a:t>Volume Rendering</a:t>
            </a:r>
          </a:p>
        </p:txBody>
      </p:sp>
      <p:sp>
        <p:nvSpPr>
          <p:cNvPr id="2057" name="TextBox 2056">
            <a:extLst>
              <a:ext uri="{FF2B5EF4-FFF2-40B4-BE49-F238E27FC236}">
                <a16:creationId xmlns:a16="http://schemas.microsoft.com/office/drawing/2014/main" id="{0E962AE1-80A9-7169-F025-5FB27B1A18D4}"/>
              </a:ext>
            </a:extLst>
          </p:cNvPr>
          <p:cNvSpPr txBox="1"/>
          <p:nvPr/>
        </p:nvSpPr>
        <p:spPr>
          <a:xfrm>
            <a:off x="3399656" y="3533232"/>
            <a:ext cx="13635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/>
              <a:t>Segment Editor</a:t>
            </a:r>
          </a:p>
        </p:txBody>
      </p:sp>
      <p:sp>
        <p:nvSpPr>
          <p:cNvPr id="2059" name="TextBox 2058">
            <a:extLst>
              <a:ext uri="{FF2B5EF4-FFF2-40B4-BE49-F238E27FC236}">
                <a16:creationId xmlns:a16="http://schemas.microsoft.com/office/drawing/2014/main" id="{3E3BC75D-7DDF-61D3-E9C2-1924C2639A86}"/>
              </a:ext>
            </a:extLst>
          </p:cNvPr>
          <p:cNvSpPr txBox="1"/>
          <p:nvPr/>
        </p:nvSpPr>
        <p:spPr>
          <a:xfrm>
            <a:off x="4065003" y="5310901"/>
            <a:ext cx="13960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/>
              <a:t>Segmentations;</a:t>
            </a:r>
          </a:p>
          <a:p>
            <a:r>
              <a:rPr lang="en-US" sz="1400" i="1" dirty="0"/>
              <a:t>Data</a:t>
            </a:r>
          </a:p>
        </p:txBody>
      </p:sp>
      <p:sp>
        <p:nvSpPr>
          <p:cNvPr id="2060" name="TextBox 2059">
            <a:extLst>
              <a:ext uri="{FF2B5EF4-FFF2-40B4-BE49-F238E27FC236}">
                <a16:creationId xmlns:a16="http://schemas.microsoft.com/office/drawing/2014/main" id="{84317243-5E17-17CE-45F6-CF7F77181033}"/>
              </a:ext>
            </a:extLst>
          </p:cNvPr>
          <p:cNvSpPr txBox="1"/>
          <p:nvPr/>
        </p:nvSpPr>
        <p:spPr>
          <a:xfrm>
            <a:off x="6252587" y="4241782"/>
            <a:ext cx="11705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err="1"/>
              <a:t>SlicerMorph</a:t>
            </a:r>
            <a:r>
              <a:rPr lang="en-US" sz="1400" i="1" dirty="0"/>
              <a:t>;</a:t>
            </a:r>
          </a:p>
          <a:p>
            <a:r>
              <a:rPr lang="en-US" sz="1400" i="1" dirty="0"/>
              <a:t>Markups</a:t>
            </a:r>
          </a:p>
        </p:txBody>
      </p:sp>
      <p:sp>
        <p:nvSpPr>
          <p:cNvPr id="2063" name="TextBox 2062">
            <a:extLst>
              <a:ext uri="{FF2B5EF4-FFF2-40B4-BE49-F238E27FC236}">
                <a16:creationId xmlns:a16="http://schemas.microsoft.com/office/drawing/2014/main" id="{3840A46E-1F40-E56F-8FB6-6FC1F98FD932}"/>
              </a:ext>
            </a:extLst>
          </p:cNvPr>
          <p:cNvSpPr txBox="1"/>
          <p:nvPr/>
        </p:nvSpPr>
        <p:spPr>
          <a:xfrm>
            <a:off x="7585207" y="1451548"/>
            <a:ext cx="8538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/>
              <a:t>Markups</a:t>
            </a:r>
          </a:p>
        </p:txBody>
      </p:sp>
      <p:sp>
        <p:nvSpPr>
          <p:cNvPr id="2064" name="TextBox 2063">
            <a:extLst>
              <a:ext uri="{FF2B5EF4-FFF2-40B4-BE49-F238E27FC236}">
                <a16:creationId xmlns:a16="http://schemas.microsoft.com/office/drawing/2014/main" id="{2A3130E7-AA44-CA0F-DA94-2F563287B498}"/>
              </a:ext>
            </a:extLst>
          </p:cNvPr>
          <p:cNvSpPr txBox="1"/>
          <p:nvPr/>
        </p:nvSpPr>
        <p:spPr>
          <a:xfrm>
            <a:off x="8828780" y="3811574"/>
            <a:ext cx="8538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/>
              <a:t>Markups</a:t>
            </a:r>
          </a:p>
        </p:txBody>
      </p:sp>
      <p:sp>
        <p:nvSpPr>
          <p:cNvPr id="2065" name="TextBox 2064">
            <a:extLst>
              <a:ext uri="{FF2B5EF4-FFF2-40B4-BE49-F238E27FC236}">
                <a16:creationId xmlns:a16="http://schemas.microsoft.com/office/drawing/2014/main" id="{70B804F6-88EA-BB73-A85B-D124CAC95F56}"/>
              </a:ext>
            </a:extLst>
          </p:cNvPr>
          <p:cNvSpPr txBox="1"/>
          <p:nvPr/>
        </p:nvSpPr>
        <p:spPr>
          <a:xfrm>
            <a:off x="6966557" y="3059741"/>
            <a:ext cx="8538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/>
              <a:t>Markups</a:t>
            </a:r>
          </a:p>
        </p:txBody>
      </p:sp>
      <p:sp>
        <p:nvSpPr>
          <p:cNvPr id="2066" name="TextBox 2065">
            <a:extLst>
              <a:ext uri="{FF2B5EF4-FFF2-40B4-BE49-F238E27FC236}">
                <a16:creationId xmlns:a16="http://schemas.microsoft.com/office/drawing/2014/main" id="{74EB76BC-A0AA-2107-B904-1C8D1DCD16B2}"/>
              </a:ext>
            </a:extLst>
          </p:cNvPr>
          <p:cNvSpPr txBox="1"/>
          <p:nvPr/>
        </p:nvSpPr>
        <p:spPr>
          <a:xfrm rot="20617920">
            <a:off x="7233043" y="3583121"/>
            <a:ext cx="16210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/>
              <a:t>Segment Statistics</a:t>
            </a:r>
          </a:p>
        </p:txBody>
      </p:sp>
    </p:spTree>
    <p:extLst>
      <p:ext uri="{BB962C8B-B14F-4D97-AF65-F5344CB8AC3E}">
        <p14:creationId xmlns:p14="http://schemas.microsoft.com/office/powerpoint/2010/main" val="9227252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5B075D1-873D-3E2B-B64B-A0850079744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5187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Resources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5DB1C92-04EF-AE68-3584-E1B8D4B3CA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82040"/>
            <a:ext cx="10515600" cy="4569460"/>
          </a:xfrm>
        </p:spPr>
        <p:txBody>
          <a:bodyPr>
            <a:normAutofit/>
          </a:bodyPr>
          <a:lstStyle/>
          <a:p>
            <a:r>
              <a:rPr lang="en-US" dirty="0"/>
              <a:t>Downloading CT Scans</a:t>
            </a:r>
          </a:p>
          <a:p>
            <a:pPr lvl="1"/>
            <a:r>
              <a:rPr lang="en-US" dirty="0"/>
              <a:t>Thousands of free scans on </a:t>
            </a:r>
            <a:r>
              <a:rPr lang="en-US" dirty="0" err="1"/>
              <a:t>MorphoSource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https://morphosource.org</a:t>
            </a:r>
            <a:endParaRPr lang="en-US" dirty="0"/>
          </a:p>
          <a:p>
            <a:pPr lvl="1"/>
            <a:r>
              <a:rPr lang="en-US" dirty="0"/>
              <a:t>How to download from </a:t>
            </a:r>
            <a:r>
              <a:rPr lang="en-US" dirty="0" err="1"/>
              <a:t>MorphoSource</a:t>
            </a:r>
            <a:r>
              <a:rPr lang="en-US" dirty="0"/>
              <a:t>: </a:t>
            </a:r>
            <a:r>
              <a:rPr lang="en-US" dirty="0">
                <a:hlinkClick r:id="rId3"/>
              </a:rPr>
              <a:t>https://youtu.be/SWMketCDtGc?si=rcY9x6ajZ3BxfALv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Getting help with 3D Slicer</a:t>
            </a:r>
          </a:p>
          <a:p>
            <a:pPr lvl="1"/>
            <a:r>
              <a:rPr lang="en-US" dirty="0"/>
              <a:t>3D Slicer Documentation: </a:t>
            </a:r>
            <a:r>
              <a:rPr lang="en-US" dirty="0">
                <a:hlinkClick r:id="rId4"/>
              </a:rPr>
              <a:t>https://slicer.readthedocs.io/en/latest/index.html</a:t>
            </a:r>
            <a:endParaRPr lang="en-US" dirty="0"/>
          </a:p>
          <a:p>
            <a:pPr lvl="1"/>
            <a:r>
              <a:rPr lang="en-US" dirty="0"/>
              <a:t>Tutorials by the </a:t>
            </a:r>
            <a:r>
              <a:rPr lang="en-US" dirty="0" err="1"/>
              <a:t>SlicerMorph</a:t>
            </a:r>
            <a:r>
              <a:rPr lang="en-US" dirty="0"/>
              <a:t> team: </a:t>
            </a:r>
            <a:r>
              <a:rPr lang="en-US" dirty="0">
                <a:hlinkClick r:id="rId5"/>
              </a:rPr>
              <a:t>https://github.com/SlicerMorph/Tutorials/tree/main?tab=readme-ov-file</a:t>
            </a:r>
            <a:endParaRPr lang="en-US" dirty="0"/>
          </a:p>
          <a:p>
            <a:pPr lvl="1"/>
            <a:r>
              <a:rPr lang="en-US" dirty="0"/>
              <a:t>3D Slicer Discourse Forum: </a:t>
            </a:r>
            <a:r>
              <a:rPr lang="en-US" dirty="0">
                <a:hlinkClick r:id="rId6"/>
              </a:rPr>
              <a:t>https://discourse.slicer.org/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90860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243</TotalTime>
  <Words>584</Words>
  <Application>Microsoft Macintosh PowerPoint</Application>
  <PresentationFormat>Widescreen</PresentationFormat>
  <Paragraphs>67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Aptos</vt:lpstr>
      <vt:lpstr>Aptos Display</vt:lpstr>
      <vt:lpstr>Arial</vt:lpstr>
      <vt:lpstr>Office Theme</vt:lpstr>
      <vt:lpstr>3D Slicer 2-Day Workshop </vt:lpstr>
      <vt:lpstr>PowerPoint Presentation</vt:lpstr>
      <vt:lpstr>PowerPoint Presentation</vt:lpstr>
      <vt:lpstr>3D Slicer Terminology</vt:lpstr>
      <vt:lpstr>PowerPoint Presentation</vt:lpstr>
      <vt:lpstr>PowerPoint Presentation</vt:lpstr>
      <vt:lpstr>Workflow for computed tomography (CT) data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3D Slicer 2-Day Workshop </dc:title>
  <dc:creator>Huie, Jonathan M</dc:creator>
  <cp:lastModifiedBy>Huie, Jonathan M</cp:lastModifiedBy>
  <cp:revision>4</cp:revision>
  <dcterms:created xsi:type="dcterms:W3CDTF">2024-03-31T17:43:02Z</dcterms:created>
  <dcterms:modified xsi:type="dcterms:W3CDTF">2024-03-31T21:46:07Z</dcterms:modified>
</cp:coreProperties>
</file>